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300" r:id="rId4"/>
    <p:sldId id="264" r:id="rId5"/>
    <p:sldId id="265" r:id="rId6"/>
    <p:sldId id="299" r:id="rId7"/>
    <p:sldId id="301" r:id="rId8"/>
    <p:sldId id="302" r:id="rId9"/>
    <p:sldId id="313" r:id="rId10"/>
    <p:sldId id="304" r:id="rId11"/>
    <p:sldId id="305" r:id="rId12"/>
    <p:sldId id="314" r:id="rId13"/>
    <p:sldId id="315" r:id="rId14"/>
    <p:sldId id="307" r:id="rId15"/>
    <p:sldId id="316" r:id="rId16"/>
    <p:sldId id="303" r:id="rId17"/>
    <p:sldId id="312" r:id="rId18"/>
    <p:sldId id="308" r:id="rId19"/>
    <p:sldId id="318" r:id="rId20"/>
    <p:sldId id="317" r:id="rId21"/>
    <p:sldId id="319" r:id="rId22"/>
    <p:sldId id="320" r:id="rId23"/>
    <p:sldId id="309" r:id="rId24"/>
    <p:sldId id="310" r:id="rId25"/>
    <p:sldId id="311" r:id="rId26"/>
    <p:sldId id="321" r:id="rId27"/>
    <p:sldId id="322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2BE4A3-3E5F-1847-A22C-D0AB1EFDEC7B}" type="doc">
      <dgm:prSet loTypeId="urn:microsoft.com/office/officeart/2005/8/layout/funnel1" loCatId="relationship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C8E4C0B-95E3-DA46-8255-2445CA490177}">
      <dgm:prSet phldrT="[Text]" custT="1"/>
      <dgm:spPr/>
      <dgm:t>
        <a:bodyPr/>
        <a:lstStyle/>
        <a:p>
          <a:r>
            <a:rPr lang="en-US" sz="2800" dirty="0" err="1" smtClean="0"/>
            <a:t>Teoria</a:t>
          </a:r>
          <a:endParaRPr lang="en-US" sz="2800" dirty="0"/>
        </a:p>
      </dgm:t>
    </dgm:pt>
    <dgm:pt modelId="{C94DF40D-0DA3-CE42-8BE7-32C3C50DCDE6}" type="parTrans" cxnId="{F2A76126-5457-3141-BAE7-D265C126F34D}">
      <dgm:prSet/>
      <dgm:spPr/>
      <dgm:t>
        <a:bodyPr/>
        <a:lstStyle/>
        <a:p>
          <a:endParaRPr lang="en-US"/>
        </a:p>
      </dgm:t>
    </dgm:pt>
    <dgm:pt modelId="{CB3B6397-0160-FD49-B822-EA22DD1246E0}" type="sibTrans" cxnId="{F2A76126-5457-3141-BAE7-D265C126F34D}">
      <dgm:prSet/>
      <dgm:spPr/>
      <dgm:t>
        <a:bodyPr/>
        <a:lstStyle/>
        <a:p>
          <a:endParaRPr lang="en-US"/>
        </a:p>
      </dgm:t>
    </dgm:pt>
    <dgm:pt modelId="{EC29D955-66CA-1C4B-A701-5203A3FDBEDC}">
      <dgm:prSet phldrT="[Text]" custT="1"/>
      <dgm:spPr/>
      <dgm:t>
        <a:bodyPr/>
        <a:lstStyle/>
        <a:p>
          <a:r>
            <a:rPr lang="en-US" sz="2800" dirty="0" err="1" smtClean="0"/>
            <a:t>Observação</a:t>
          </a:r>
          <a:endParaRPr lang="en-US" sz="2800" dirty="0"/>
        </a:p>
      </dgm:t>
    </dgm:pt>
    <dgm:pt modelId="{A9977215-4220-804C-AD9C-D1AC3079837C}" type="parTrans" cxnId="{2EEC5E8E-E455-4942-82F3-3B69F55602F9}">
      <dgm:prSet/>
      <dgm:spPr/>
      <dgm:t>
        <a:bodyPr/>
        <a:lstStyle/>
        <a:p>
          <a:endParaRPr lang="en-US"/>
        </a:p>
      </dgm:t>
    </dgm:pt>
    <dgm:pt modelId="{6A2CB94D-52E7-FB40-A4E4-286971FA9841}" type="sibTrans" cxnId="{2EEC5E8E-E455-4942-82F3-3B69F55602F9}">
      <dgm:prSet/>
      <dgm:spPr/>
      <dgm:t>
        <a:bodyPr/>
        <a:lstStyle/>
        <a:p>
          <a:endParaRPr lang="en-US"/>
        </a:p>
      </dgm:t>
    </dgm:pt>
    <dgm:pt modelId="{689A177A-D120-FB4A-B8D4-7B87BC6C38A4}">
      <dgm:prSet phldrT="[Text]" custT="1"/>
      <dgm:spPr/>
      <dgm:t>
        <a:bodyPr/>
        <a:lstStyle/>
        <a:p>
          <a:r>
            <a:rPr lang="en-US" sz="2800" dirty="0" err="1" smtClean="0"/>
            <a:t>Problema</a:t>
          </a:r>
          <a:endParaRPr lang="en-US" sz="2800" dirty="0"/>
        </a:p>
      </dgm:t>
    </dgm:pt>
    <dgm:pt modelId="{79F935ED-CF4E-5140-834E-426546A6A19D}" type="parTrans" cxnId="{A7A18A9D-4607-3549-A3D7-758EF16D0DE7}">
      <dgm:prSet/>
      <dgm:spPr/>
      <dgm:t>
        <a:bodyPr/>
        <a:lstStyle/>
        <a:p>
          <a:endParaRPr lang="en-US"/>
        </a:p>
      </dgm:t>
    </dgm:pt>
    <dgm:pt modelId="{4BABDDC4-BF00-7F4C-BFE8-9D8D45BD1F5B}" type="sibTrans" cxnId="{A7A18A9D-4607-3549-A3D7-758EF16D0DE7}">
      <dgm:prSet/>
      <dgm:spPr/>
      <dgm:t>
        <a:bodyPr/>
        <a:lstStyle/>
        <a:p>
          <a:endParaRPr lang="en-US"/>
        </a:p>
      </dgm:t>
    </dgm:pt>
    <dgm:pt modelId="{60ABF7A6-2F1E-804B-AD08-F7A37FDE49FD}">
      <dgm:prSet phldrT="[Text]" custT="1"/>
      <dgm:spPr/>
      <dgm:t>
        <a:bodyPr/>
        <a:lstStyle/>
        <a:p>
          <a:r>
            <a:rPr lang="en-US" sz="3200" dirty="0" err="1" smtClean="0"/>
            <a:t>Experimentação</a:t>
          </a:r>
          <a:r>
            <a:rPr lang="en-US" sz="3200" dirty="0" smtClean="0"/>
            <a:t> </a:t>
          </a:r>
          <a:endParaRPr lang="en-US" sz="3200" dirty="0"/>
        </a:p>
      </dgm:t>
    </dgm:pt>
    <dgm:pt modelId="{F3F311D0-AABC-A043-83DE-37D4AAE3B44E}" type="parTrans" cxnId="{E34650C2-12FF-C14E-9F63-20314716A51D}">
      <dgm:prSet/>
      <dgm:spPr/>
      <dgm:t>
        <a:bodyPr/>
        <a:lstStyle/>
        <a:p>
          <a:endParaRPr lang="en-US"/>
        </a:p>
      </dgm:t>
    </dgm:pt>
    <dgm:pt modelId="{C5C260B4-8CEE-9D41-9F27-21752A7103DF}" type="sibTrans" cxnId="{E34650C2-12FF-C14E-9F63-20314716A51D}">
      <dgm:prSet/>
      <dgm:spPr/>
      <dgm:t>
        <a:bodyPr/>
        <a:lstStyle/>
        <a:p>
          <a:endParaRPr lang="en-US"/>
        </a:p>
      </dgm:t>
    </dgm:pt>
    <dgm:pt modelId="{2C936872-0C54-B949-93B1-6244B0816B2B}" type="pres">
      <dgm:prSet presAssocID="{092BE4A3-3E5F-1847-A22C-D0AB1EFDEC7B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9AF0B5-EAE6-514F-B6B4-B4E21D0328B9}" type="pres">
      <dgm:prSet presAssocID="{092BE4A3-3E5F-1847-A22C-D0AB1EFDEC7B}" presName="ellipse" presStyleLbl="trBgShp" presStyleIdx="0" presStyleCnt="1" custFlipHor="1" custScaleX="1270" custScaleY="133327" custLinFactX="15357" custLinFactY="100000" custLinFactNeighborX="100000" custLinFactNeighborY="103054"/>
      <dgm:spPr/>
    </dgm:pt>
    <dgm:pt modelId="{C162F54C-5A7B-994E-9F5D-0CA5ADFD95E6}" type="pres">
      <dgm:prSet presAssocID="{092BE4A3-3E5F-1847-A22C-D0AB1EFDEC7B}" presName="arrow1" presStyleLbl="fgShp" presStyleIdx="0" presStyleCnt="1" custAng="1331224" custLinFactX="-100000" custLinFactY="-71569" custLinFactNeighborX="-169508" custLinFactNeighborY="-100000"/>
      <dgm:spPr/>
    </dgm:pt>
    <dgm:pt modelId="{B3C2B57A-FD17-DE4F-90AB-53F2F996C0BD}" type="pres">
      <dgm:prSet presAssocID="{092BE4A3-3E5F-1847-A22C-D0AB1EFDEC7B}" presName="rectangle" presStyleLbl="revTx" presStyleIdx="0" presStyleCnt="1" custScaleX="107199" custScaleY="106060" custLinFactNeighborX="-68403" custLinFactNeighborY="-667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CF8DB-8871-1940-BC11-62D88C607A60}" type="pres">
      <dgm:prSet presAssocID="{EC29D955-66CA-1C4B-A701-5203A3FDBEDC}" presName="item1" presStyleLbl="node1" presStyleIdx="0" presStyleCnt="3" custScaleX="230416" custScaleY="145455" custLinFactNeighborX="-4452" custLinFactNeighborY="35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843944-B0E3-6542-8492-13185C66FB5C}" type="pres">
      <dgm:prSet presAssocID="{689A177A-D120-FB4A-B8D4-7B87BC6C38A4}" presName="item2" presStyleLbl="node1" presStyleIdx="1" presStyleCnt="3" custScaleX="265701" custScaleY="124243" custLinFactNeighborX="-15335" custLinFactNeighborY="-123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275B1B-34FB-074B-AE88-C63FEABBD0F2}" type="pres">
      <dgm:prSet presAssocID="{60ABF7A6-2F1E-804B-AD08-F7A37FDE49FD}" presName="item3" presStyleLbl="node1" presStyleIdx="2" presStyleCnt="3" custScaleX="213999" custScaleY="118183" custLinFactNeighborX="82837" custLinFactNeighborY="260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3F7442-982E-724B-949C-6D06ABEB7DE4}" type="pres">
      <dgm:prSet presAssocID="{092BE4A3-3E5F-1847-A22C-D0AB1EFDEC7B}" presName="funnel" presStyleLbl="trAlignAcc1" presStyleIdx="0" presStyleCnt="1" custFlipHor="1" custScaleX="2641" custScaleY="139631" custLinFactX="16102" custLinFactNeighborX="100000" custLinFactNeighborY="14029"/>
      <dgm:spPr/>
    </dgm:pt>
  </dgm:ptLst>
  <dgm:cxnLst>
    <dgm:cxn modelId="{D036B33C-8F53-4DA8-AA1F-95B795BA5EC8}" type="presOf" srcId="{60ABF7A6-2F1E-804B-AD08-F7A37FDE49FD}" destId="{B3C2B57A-FD17-DE4F-90AB-53F2F996C0BD}" srcOrd="0" destOrd="0" presId="urn:microsoft.com/office/officeart/2005/8/layout/funnel1"/>
    <dgm:cxn modelId="{F2A76126-5457-3141-BAE7-D265C126F34D}" srcId="{092BE4A3-3E5F-1847-A22C-D0AB1EFDEC7B}" destId="{5C8E4C0B-95E3-DA46-8255-2445CA490177}" srcOrd="0" destOrd="0" parTransId="{C94DF40D-0DA3-CE42-8BE7-32C3C50DCDE6}" sibTransId="{CB3B6397-0160-FD49-B822-EA22DD1246E0}"/>
    <dgm:cxn modelId="{441ADE9F-2C95-4229-A7BF-A06536324B87}" type="presOf" srcId="{092BE4A3-3E5F-1847-A22C-D0AB1EFDEC7B}" destId="{2C936872-0C54-B949-93B1-6244B0816B2B}" srcOrd="0" destOrd="0" presId="urn:microsoft.com/office/officeart/2005/8/layout/funnel1"/>
    <dgm:cxn modelId="{6496FE59-7BB5-4B59-89C8-B75EB31CE7A6}" type="presOf" srcId="{5C8E4C0B-95E3-DA46-8255-2445CA490177}" destId="{B8275B1B-34FB-074B-AE88-C63FEABBD0F2}" srcOrd="0" destOrd="0" presId="urn:microsoft.com/office/officeart/2005/8/layout/funnel1"/>
    <dgm:cxn modelId="{C41CCC63-DA6E-4FAD-8D8B-0324F0D3ADF8}" type="presOf" srcId="{EC29D955-66CA-1C4B-A701-5203A3FDBEDC}" destId="{64843944-B0E3-6542-8492-13185C66FB5C}" srcOrd="0" destOrd="0" presId="urn:microsoft.com/office/officeart/2005/8/layout/funnel1"/>
    <dgm:cxn modelId="{A7A18A9D-4607-3549-A3D7-758EF16D0DE7}" srcId="{092BE4A3-3E5F-1847-A22C-D0AB1EFDEC7B}" destId="{689A177A-D120-FB4A-B8D4-7B87BC6C38A4}" srcOrd="2" destOrd="0" parTransId="{79F935ED-CF4E-5140-834E-426546A6A19D}" sibTransId="{4BABDDC4-BF00-7F4C-BFE8-9D8D45BD1F5B}"/>
    <dgm:cxn modelId="{E34650C2-12FF-C14E-9F63-20314716A51D}" srcId="{092BE4A3-3E5F-1847-A22C-D0AB1EFDEC7B}" destId="{60ABF7A6-2F1E-804B-AD08-F7A37FDE49FD}" srcOrd="3" destOrd="0" parTransId="{F3F311D0-AABC-A043-83DE-37D4AAE3B44E}" sibTransId="{C5C260B4-8CEE-9D41-9F27-21752A7103DF}"/>
    <dgm:cxn modelId="{2EEC5E8E-E455-4942-82F3-3B69F55602F9}" srcId="{092BE4A3-3E5F-1847-A22C-D0AB1EFDEC7B}" destId="{EC29D955-66CA-1C4B-A701-5203A3FDBEDC}" srcOrd="1" destOrd="0" parTransId="{A9977215-4220-804C-AD9C-D1AC3079837C}" sibTransId="{6A2CB94D-52E7-FB40-A4E4-286971FA9841}"/>
    <dgm:cxn modelId="{E702DEEC-2E16-437D-BA84-DF9DDB42805D}" type="presOf" srcId="{689A177A-D120-FB4A-B8D4-7B87BC6C38A4}" destId="{E94CF8DB-8871-1940-BC11-62D88C607A60}" srcOrd="0" destOrd="0" presId="urn:microsoft.com/office/officeart/2005/8/layout/funnel1"/>
    <dgm:cxn modelId="{BC868F07-E558-45FD-8ED5-C23849D26F8F}" type="presParOf" srcId="{2C936872-0C54-B949-93B1-6244B0816B2B}" destId="{079AF0B5-EAE6-514F-B6B4-B4E21D0328B9}" srcOrd="0" destOrd="0" presId="urn:microsoft.com/office/officeart/2005/8/layout/funnel1"/>
    <dgm:cxn modelId="{5EA9C382-A2C8-420E-ABBD-2C63C7B31F03}" type="presParOf" srcId="{2C936872-0C54-B949-93B1-6244B0816B2B}" destId="{C162F54C-5A7B-994E-9F5D-0CA5ADFD95E6}" srcOrd="1" destOrd="0" presId="urn:microsoft.com/office/officeart/2005/8/layout/funnel1"/>
    <dgm:cxn modelId="{45158EF6-AF44-46EB-8718-8E49D9D387F8}" type="presParOf" srcId="{2C936872-0C54-B949-93B1-6244B0816B2B}" destId="{B3C2B57A-FD17-DE4F-90AB-53F2F996C0BD}" srcOrd="2" destOrd="0" presId="urn:microsoft.com/office/officeart/2005/8/layout/funnel1"/>
    <dgm:cxn modelId="{E47BDED5-107E-4F65-8603-0337C50B25FA}" type="presParOf" srcId="{2C936872-0C54-B949-93B1-6244B0816B2B}" destId="{E94CF8DB-8871-1940-BC11-62D88C607A60}" srcOrd="3" destOrd="0" presId="urn:microsoft.com/office/officeart/2005/8/layout/funnel1"/>
    <dgm:cxn modelId="{4DAE378D-7CB0-4812-A3A8-51597FDB4E78}" type="presParOf" srcId="{2C936872-0C54-B949-93B1-6244B0816B2B}" destId="{64843944-B0E3-6542-8492-13185C66FB5C}" srcOrd="4" destOrd="0" presId="urn:microsoft.com/office/officeart/2005/8/layout/funnel1"/>
    <dgm:cxn modelId="{7B800E16-8A7F-43B5-BD14-5A44FB67C6D1}" type="presParOf" srcId="{2C936872-0C54-B949-93B1-6244B0816B2B}" destId="{B8275B1B-34FB-074B-AE88-C63FEABBD0F2}" srcOrd="5" destOrd="0" presId="urn:microsoft.com/office/officeart/2005/8/layout/funnel1"/>
    <dgm:cxn modelId="{B463A78A-5C86-4AC2-B613-DC42431DDBFF}" type="presParOf" srcId="{2C936872-0C54-B949-93B1-6244B0816B2B}" destId="{3C3F7442-982E-724B-949C-6D06ABEB7DE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AF0B5-EAE6-514F-B6B4-B4E21D0328B9}">
      <dsp:nvSpPr>
        <dsp:cNvPr id="0" name=""/>
        <dsp:cNvSpPr/>
      </dsp:nvSpPr>
      <dsp:spPr>
        <a:xfrm flipH="1">
          <a:off x="8412486" y="2797829"/>
          <a:ext cx="45713" cy="1666666"/>
        </a:xfrm>
        <a:prstGeom prst="ellipse">
          <a:avLst/>
        </a:prstGeom>
        <a:solidFill>
          <a:schemeClr val="dk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2F54C-5A7B-994E-9F5D-0CA5ADFD95E6}">
      <dsp:nvSpPr>
        <dsp:cNvPr id="0" name=""/>
        <dsp:cNvSpPr/>
      </dsp:nvSpPr>
      <dsp:spPr>
        <a:xfrm rot="1331224">
          <a:off x="2288145" y="2773320"/>
          <a:ext cx="697577" cy="446449"/>
        </a:xfrm>
        <a:prstGeom prst="downArrow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dk2">
                <a:tint val="60000"/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dk2">
                <a:tint val="60000"/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dk2">
                <a:tint val="60000"/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dk2">
                <a:tint val="60000"/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dk2">
              <a:tint val="60000"/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3C2B57A-FD17-DE4F-90AB-53F2F996C0BD}">
      <dsp:nvSpPr>
        <dsp:cNvPr id="0" name=""/>
        <dsp:cNvSpPr/>
      </dsp:nvSpPr>
      <dsp:spPr>
        <a:xfrm>
          <a:off x="431864" y="3312368"/>
          <a:ext cx="3589421" cy="887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/>
            <a:t>Experimentação</a:t>
          </a:r>
          <a:r>
            <a:rPr lang="en-US" sz="3200" kern="1200" dirty="0" smtClean="0"/>
            <a:t> </a:t>
          </a:r>
          <a:endParaRPr lang="en-US" sz="3200" kern="1200" dirty="0"/>
        </a:p>
      </dsp:txBody>
      <dsp:txXfrm>
        <a:off x="431864" y="3312368"/>
        <a:ext cx="3589421" cy="887820"/>
      </dsp:txXfrm>
    </dsp:sp>
    <dsp:sp modelId="{E94CF8DB-8871-1940-BC11-62D88C607A60}">
      <dsp:nvSpPr>
        <dsp:cNvPr id="0" name=""/>
        <dsp:cNvSpPr/>
      </dsp:nvSpPr>
      <dsp:spPr>
        <a:xfrm>
          <a:off x="3145607" y="1584173"/>
          <a:ext cx="2893194" cy="182639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dk2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dk2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dk2"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dk2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Problema</a:t>
          </a:r>
          <a:endParaRPr lang="en-US" sz="2800" kern="1200" dirty="0"/>
        </a:p>
      </dsp:txBody>
      <dsp:txXfrm>
        <a:off x="3569305" y="1851642"/>
        <a:ext cx="2045798" cy="1291452"/>
      </dsp:txXfrm>
    </dsp:sp>
    <dsp:sp modelId="{64843944-B0E3-6542-8492-13185C66FB5C}">
      <dsp:nvSpPr>
        <dsp:cNvPr id="0" name=""/>
        <dsp:cNvSpPr/>
      </dsp:nvSpPr>
      <dsp:spPr>
        <a:xfrm>
          <a:off x="1888950" y="576068"/>
          <a:ext cx="3336246" cy="156004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dk2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dk2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dk2"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dk2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Observação</a:t>
          </a:r>
          <a:endParaRPr lang="en-US" sz="2800" kern="1200" dirty="0"/>
        </a:p>
      </dsp:txBody>
      <dsp:txXfrm>
        <a:off x="2377532" y="804531"/>
        <a:ext cx="2359082" cy="1103118"/>
      </dsp:txXfrm>
    </dsp:sp>
    <dsp:sp modelId="{B8275B1B-34FB-074B-AE88-C63FEABBD0F2}">
      <dsp:nvSpPr>
        <dsp:cNvPr id="0" name=""/>
        <dsp:cNvSpPr/>
      </dsp:nvSpPr>
      <dsp:spPr>
        <a:xfrm>
          <a:off x="4729775" y="792091"/>
          <a:ext cx="2687055" cy="1483952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73000"/>
                <a:satMod val="150000"/>
              </a:schemeClr>
            </a:gs>
            <a:gs pos="25000">
              <a:schemeClr val="dk2">
                <a:hueOff val="0"/>
                <a:satOff val="0"/>
                <a:lumOff val="0"/>
                <a:alphaOff val="0"/>
                <a:tint val="96000"/>
                <a:shade val="80000"/>
                <a:satMod val="105000"/>
              </a:schemeClr>
            </a:gs>
            <a:gs pos="38000">
              <a:schemeClr val="dk2">
                <a:hueOff val="0"/>
                <a:satOff val="0"/>
                <a:lumOff val="0"/>
                <a:alphaOff val="0"/>
                <a:tint val="96000"/>
                <a:shade val="59000"/>
                <a:satMod val="120000"/>
              </a:schemeClr>
            </a:gs>
            <a:gs pos="55000">
              <a:schemeClr val="dk2">
                <a:hueOff val="0"/>
                <a:satOff val="0"/>
                <a:lumOff val="0"/>
                <a:alphaOff val="0"/>
                <a:shade val="57000"/>
                <a:satMod val="12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56000"/>
                <a:satMod val="145000"/>
              </a:schemeClr>
            </a:gs>
            <a:gs pos="88000">
              <a:schemeClr val="dk2">
                <a:hueOff val="0"/>
                <a:satOff val="0"/>
                <a:lumOff val="0"/>
                <a:alphaOff val="0"/>
                <a:shade val="63000"/>
                <a:satMod val="16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99555"/>
                <a:satMod val="155000"/>
              </a:schemeClr>
            </a:gs>
          </a:gsLst>
          <a:lin ang="5400000" scaled="1"/>
        </a:gradFill>
        <a:ln>
          <a:noFill/>
        </a:ln>
        <a:effectLst>
          <a:glow rad="70000">
            <a:schemeClr val="dk2">
              <a:hueOff val="0"/>
              <a:satOff val="0"/>
              <a:lumOff val="0"/>
              <a:alphaOff val="0"/>
              <a:tint val="30000"/>
              <a:shade val="95000"/>
              <a:satMod val="300000"/>
              <a:alpha val="50000"/>
            </a:schemeClr>
          </a:glo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Teoria</a:t>
          </a:r>
          <a:endParaRPr lang="en-US" sz="2800" kern="1200" dirty="0"/>
        </a:p>
      </dsp:txBody>
      <dsp:txXfrm>
        <a:off x="5123285" y="1009411"/>
        <a:ext cx="1900035" cy="1049312"/>
      </dsp:txXfrm>
    </dsp:sp>
    <dsp:sp modelId="{3C3F7442-982E-724B-949C-6D06ABEB7DE4}">
      <dsp:nvSpPr>
        <dsp:cNvPr id="0" name=""/>
        <dsp:cNvSpPr/>
      </dsp:nvSpPr>
      <dsp:spPr>
        <a:xfrm flipH="1">
          <a:off x="8355031" y="100821"/>
          <a:ext cx="103168" cy="4363674"/>
        </a:xfrm>
        <a:prstGeom prst="funnel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a liv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D9F2841-D21C-4E1D-BB7E-92F8905299F1}" type="datetimeFigureOut">
              <a:rPr lang="pt-BR" smtClean="0"/>
              <a:pPr/>
              <a:t>13/08/2019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7056784" cy="1512168"/>
          </a:xfrm>
        </p:spPr>
        <p:txBody>
          <a:bodyPr>
            <a:noAutofit/>
          </a:bodyPr>
          <a:lstStyle/>
          <a:p>
            <a:r>
              <a:rPr lang="pt-BR" sz="3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Raios X e as descobertas por Acaso</a:t>
            </a:r>
            <a:endParaRPr lang="pt-BR" sz="3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71600" y="3861048"/>
            <a:ext cx="6336704" cy="1368152"/>
          </a:xfrm>
        </p:spPr>
        <p:txBody>
          <a:bodyPr>
            <a:normAutofit/>
          </a:bodyPr>
          <a:lstStyle/>
          <a:p>
            <a:r>
              <a:rPr lang="pt-BR" sz="2400" dirty="0" smtClean="0"/>
              <a:t>Prof. Ivã Gurgel</a:t>
            </a:r>
          </a:p>
          <a:p>
            <a:r>
              <a:rPr lang="pt-BR" sz="2400" dirty="0" smtClean="0"/>
              <a:t>Tópicos de História da Física Moderna</a:t>
            </a:r>
          </a:p>
          <a:p>
            <a:r>
              <a:rPr lang="pt-BR" sz="2400" dirty="0" smtClean="0"/>
              <a:t>Instituto de Física – USP 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Raios X (Hoje)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7067128" cy="1684784"/>
          </a:xfrm>
        </p:spPr>
        <p:txBody>
          <a:bodyPr/>
          <a:lstStyle/>
          <a:p>
            <a:pPr algn="just"/>
            <a:r>
              <a:rPr lang="pt-BR" dirty="0" smtClean="0"/>
              <a:t>Radiação eletromagnética com comprimentos de onda menores que o ultravioleta (ordem de décimo </a:t>
            </a:r>
            <a:r>
              <a:rPr lang="pt-BR" dirty="0" err="1" smtClean="0"/>
              <a:t>nm</a:t>
            </a:r>
            <a:r>
              <a:rPr lang="pt-BR" dirty="0" smtClean="0"/>
              <a:t>);</a:t>
            </a:r>
          </a:p>
          <a:p>
            <a:pPr algn="just"/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5322"/>
          <a:stretch/>
        </p:blipFill>
        <p:spPr bwMode="auto">
          <a:xfrm>
            <a:off x="35496" y="3933056"/>
            <a:ext cx="9001001" cy="226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84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Raios X (Hoje)</a:t>
            </a:r>
            <a:endParaRPr lang="pt-BR" dirty="0"/>
          </a:p>
        </p:txBody>
      </p:sp>
      <p:pic>
        <p:nvPicPr>
          <p:cNvPr id="3074" name="Picture 2" descr="https://upload.wikimedia.org/wikipedia/commons/thumb/8/89/Roentgen-Roehre.svg/755px-Roentgen-Roeh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5" y="1700808"/>
            <a:ext cx="7191375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33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Raios X (Hoje)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667941"/>
            <a:ext cx="7992888" cy="4425355"/>
          </a:xfrm>
        </p:spPr>
        <p:txBody>
          <a:bodyPr>
            <a:normAutofit/>
          </a:bodyPr>
          <a:lstStyle/>
          <a:p>
            <a:pPr marL="36576" indent="0">
              <a:buNone/>
            </a:pPr>
            <a:r>
              <a:rPr lang="pt-BR" dirty="0" smtClean="0"/>
              <a:t>=&gt; Radiação de </a:t>
            </a:r>
            <a:r>
              <a:rPr lang="pt-BR" dirty="0" err="1" smtClean="0"/>
              <a:t>Freamento</a:t>
            </a:r>
            <a:r>
              <a:rPr lang="pt-BR" dirty="0" smtClean="0"/>
              <a:t> (</a:t>
            </a:r>
            <a:r>
              <a:rPr lang="pt-BR" dirty="0" err="1" smtClean="0"/>
              <a:t>Bremsstrahlung</a:t>
            </a:r>
            <a:r>
              <a:rPr lang="pt-BR" dirty="0" smtClean="0"/>
              <a:t>)</a:t>
            </a:r>
          </a:p>
          <a:p>
            <a:r>
              <a:rPr lang="pt-BR" dirty="0" smtClean="0"/>
              <a:t>Causada pela “colisão” com os núcleos dos átomos que compõe o alvo (desaceleração brusca devido ao campo </a:t>
            </a:r>
            <a:r>
              <a:rPr lang="pt-BR" dirty="0" err="1" smtClean="0"/>
              <a:t>coulombiano</a:t>
            </a:r>
            <a:r>
              <a:rPr lang="pt-BR" dirty="0" smtClean="0"/>
              <a:t>);</a:t>
            </a:r>
          </a:p>
          <a:p>
            <a:r>
              <a:rPr lang="pt-BR" dirty="0" smtClean="0"/>
              <a:t>Os menores comprimentos de onda são dados por: </a:t>
            </a:r>
            <a:r>
              <a:rPr lang="pt-BR" dirty="0" err="1" smtClean="0"/>
              <a:t>eV</a:t>
            </a:r>
            <a:r>
              <a:rPr lang="pt-BR" dirty="0" smtClean="0"/>
              <a:t> = </a:t>
            </a:r>
            <a:r>
              <a:rPr lang="pt-BR" dirty="0" err="1" smtClean="0"/>
              <a:t>hc</a:t>
            </a:r>
            <a:r>
              <a:rPr lang="pt-BR" dirty="0" smtClean="0"/>
              <a:t>/</a:t>
            </a:r>
            <a:r>
              <a:rPr lang="pt-BR" dirty="0" smtClean="0">
                <a:sym typeface="Symbol"/>
              </a:rPr>
              <a:t> (Lei de </a:t>
            </a:r>
            <a:r>
              <a:rPr lang="pt-BR" dirty="0" err="1" smtClean="0">
                <a:sym typeface="Symbol"/>
              </a:rPr>
              <a:t>Duane</a:t>
            </a:r>
            <a:r>
              <a:rPr lang="pt-BR" dirty="0" smtClean="0">
                <a:sym typeface="Symbol"/>
              </a:rPr>
              <a:t> e Hunt)</a:t>
            </a:r>
          </a:p>
          <a:p>
            <a:r>
              <a:rPr lang="pt-BR" dirty="0"/>
              <a:t>Para uso diagnóstico, utiliza-se tensões de 20 a 120 kV</a:t>
            </a:r>
            <a:r>
              <a:rPr lang="pt-BR" dirty="0" smtClean="0"/>
              <a:t>;</a:t>
            </a:r>
            <a:endParaRPr lang="pt-BR" dirty="0" smtClean="0">
              <a:sym typeface="Symbol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618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Raios X (Hoje)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667941"/>
            <a:ext cx="7992888" cy="3273227"/>
          </a:xfrm>
        </p:spPr>
        <p:txBody>
          <a:bodyPr>
            <a:normAutofit/>
          </a:bodyPr>
          <a:lstStyle/>
          <a:p>
            <a:pPr marL="36576" indent="0" algn="just">
              <a:buNone/>
            </a:pPr>
            <a:r>
              <a:rPr lang="pt-BR" dirty="0" smtClean="0"/>
              <a:t>=&gt; Raios X característicos</a:t>
            </a:r>
          </a:p>
          <a:p>
            <a:pPr algn="just"/>
            <a:r>
              <a:rPr lang="pt-BR" dirty="0" smtClean="0"/>
              <a:t>Os elétrons dos raios catódicos podem “arrancar” elétrons das camadas mais internas (K e L) dos átomos do alvo;</a:t>
            </a:r>
          </a:p>
          <a:p>
            <a:pPr algn="just"/>
            <a:r>
              <a:rPr lang="pt-BR" dirty="0" smtClean="0"/>
              <a:t>Elétrons de camadas externas decaem e emitem raios X.  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821" y="4581128"/>
            <a:ext cx="3323179" cy="2253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75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Os Raios X (Hoje)</a:t>
            </a:r>
            <a:endParaRPr lang="pt-BR" dirty="0"/>
          </a:p>
        </p:txBody>
      </p:sp>
      <p:pic>
        <p:nvPicPr>
          <p:cNvPr id="2050" name="Picture 2" descr="Resultado de imagem para espectro raios 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48880"/>
            <a:ext cx="3024336" cy="37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1115616" y="1667941"/>
            <a:ext cx="3024336" cy="824955"/>
          </a:xfrm>
        </p:spPr>
        <p:txBody>
          <a:bodyPr>
            <a:normAutofit/>
          </a:bodyPr>
          <a:lstStyle/>
          <a:p>
            <a:pPr marL="36576" indent="0" algn="just">
              <a:buNone/>
            </a:pPr>
            <a:r>
              <a:rPr lang="pt-BR" dirty="0" smtClean="0"/>
              <a:t>Tensão = 35 kV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794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5616" y="2996952"/>
            <a:ext cx="7470648" cy="1143000"/>
          </a:xfrm>
        </p:spPr>
        <p:txBody>
          <a:bodyPr/>
          <a:lstStyle/>
          <a:p>
            <a:r>
              <a:rPr lang="pt-BR" dirty="0" smtClean="0"/>
              <a:t>Agora, A História!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574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5194920" cy="1498178"/>
          </a:xfrm>
        </p:spPr>
        <p:txBody>
          <a:bodyPr>
            <a:normAutofit/>
          </a:bodyPr>
          <a:lstStyle/>
          <a:p>
            <a:r>
              <a:rPr lang="pt-BR" dirty="0" smtClean="0"/>
              <a:t>A Física no Final do Século XIX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492896"/>
            <a:ext cx="7467600" cy="3633267"/>
          </a:xfrm>
        </p:spPr>
        <p:txBody>
          <a:bodyPr/>
          <a:lstStyle/>
          <a:p>
            <a:r>
              <a:rPr lang="pt-BR" dirty="0" smtClean="0"/>
              <a:t>Ciência epistemologicamente madura;</a:t>
            </a:r>
          </a:p>
          <a:p>
            <a:endParaRPr lang="pt-BR" dirty="0"/>
          </a:p>
          <a:p>
            <a:r>
              <a:rPr lang="pt-BR" dirty="0" smtClean="0"/>
              <a:t>Confiança nos Paradigmas Vigentes;</a:t>
            </a:r>
          </a:p>
          <a:p>
            <a:endParaRPr lang="pt-BR" dirty="0"/>
          </a:p>
          <a:p>
            <a:r>
              <a:rPr lang="pt-BR" dirty="0" smtClean="0"/>
              <a:t>Disputas entre áreas da Física.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79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404664"/>
            <a:ext cx="5194920" cy="1498178"/>
          </a:xfrm>
        </p:spPr>
        <p:txBody>
          <a:bodyPr>
            <a:normAutofit/>
          </a:bodyPr>
          <a:lstStyle/>
          <a:p>
            <a:r>
              <a:rPr lang="pt-BR" dirty="0" smtClean="0"/>
              <a:t>A Física no Final do Século XIX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2348880"/>
            <a:ext cx="7467600" cy="3633267"/>
          </a:xfrm>
        </p:spPr>
        <p:txBody>
          <a:bodyPr/>
          <a:lstStyle/>
          <a:p>
            <a:r>
              <a:rPr lang="pt-BR" dirty="0" smtClean="0"/>
              <a:t>Eletromagnetismo consolidado;</a:t>
            </a:r>
          </a:p>
          <a:p>
            <a:endParaRPr lang="pt-BR" dirty="0"/>
          </a:p>
          <a:p>
            <a:r>
              <a:rPr lang="pt-BR" dirty="0" smtClean="0"/>
              <a:t>1873 – Tratado de Eletricidade e Magnetismo de Maxwell;</a:t>
            </a:r>
          </a:p>
          <a:p>
            <a:endParaRPr lang="pt-BR" dirty="0"/>
          </a:p>
          <a:p>
            <a:r>
              <a:rPr lang="pt-BR" dirty="0" smtClean="0"/>
              <a:t>1887/1888 – Experiências de Hertz.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53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 Descoberta dos Raios X:</a:t>
            </a:r>
            <a:br>
              <a:rPr lang="pt-BR" dirty="0" smtClean="0"/>
            </a:br>
            <a:r>
              <a:rPr lang="pt-BR" dirty="0" smtClean="0"/>
              <a:t>Antecedentes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5842992" cy="1612776"/>
          </a:xfrm>
        </p:spPr>
        <p:txBody>
          <a:bodyPr/>
          <a:lstStyle/>
          <a:p>
            <a:pPr algn="just"/>
            <a:r>
              <a:rPr lang="pt-BR" dirty="0" smtClean="0"/>
              <a:t>Willian </a:t>
            </a:r>
            <a:r>
              <a:rPr lang="pt-BR" dirty="0" err="1" smtClean="0"/>
              <a:t>Crookes</a:t>
            </a:r>
            <a:r>
              <a:rPr lang="pt-BR" dirty="0" smtClean="0"/>
              <a:t> (1832-1919) desenvolve o tubo que leva seu nome. </a:t>
            </a:r>
            <a:endParaRPr lang="pt-B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284984"/>
            <a:ext cx="571692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07" y="1365324"/>
            <a:ext cx="2300965" cy="30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3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04664"/>
            <a:ext cx="5920385" cy="61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235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6192688" cy="1143000"/>
          </a:xfrm>
        </p:spPr>
        <p:txBody>
          <a:bodyPr/>
          <a:lstStyle/>
          <a:p>
            <a:r>
              <a:rPr lang="pt-BR" dirty="0" smtClean="0"/>
              <a:t>Questão de Partida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584" y="1988840"/>
            <a:ext cx="6336704" cy="3600400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É possível uma descoberta por acaso na ciência?</a:t>
            </a:r>
          </a:p>
          <a:p>
            <a:pPr algn="just"/>
            <a:r>
              <a:rPr lang="pt-BR" dirty="0" smtClean="0"/>
              <a:t>Você saberia indicar algum exemplo de uma descoberta por acaso? Ou um exemplo de descoberta que não poderia ter sido feita por acaso?</a:t>
            </a:r>
            <a:endParaRPr lang="pt-BR" dirty="0"/>
          </a:p>
        </p:txBody>
      </p:sp>
      <p:sp>
        <p:nvSpPr>
          <p:cNvPr id="1026" name="AutoShape 2" descr="Resultado de imagem para Francis Ba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Resultado de imagem para Francis Ba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 Descoberta dos Raios X:</a:t>
            </a:r>
            <a:br>
              <a:rPr lang="pt-BR" dirty="0" smtClean="0"/>
            </a:br>
            <a:r>
              <a:rPr lang="pt-BR" dirty="0" smtClean="0"/>
              <a:t>Antecedentes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700808"/>
            <a:ext cx="6552728" cy="1612776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Lenard (1862 – 1947), entre outros, desenvolvem pesquisas com raios catódicos. </a:t>
            </a:r>
            <a:endParaRPr lang="pt-B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45024"/>
            <a:ext cx="6912768" cy="296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67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52736"/>
            <a:ext cx="4276790" cy="445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827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Descoberta dos Raios 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995685"/>
            <a:ext cx="4546848" cy="3845024"/>
          </a:xfrm>
        </p:spPr>
        <p:txBody>
          <a:bodyPr/>
          <a:lstStyle/>
          <a:p>
            <a:pPr algn="just"/>
            <a:r>
              <a:rPr lang="pt-BR" dirty="0" smtClean="0"/>
              <a:t>Wilhelm Conrad </a:t>
            </a:r>
            <a:r>
              <a:rPr lang="pt-BR" dirty="0" err="1" smtClean="0"/>
              <a:t>Röntgen</a:t>
            </a:r>
            <a:r>
              <a:rPr lang="pt-BR" dirty="0" smtClean="0"/>
              <a:t> (1845-1923) segue as pesquisas de Lenard utilizando uma tela pintada com platino cianeto de bário (anteparo </a:t>
            </a:r>
            <a:r>
              <a:rPr lang="pt-BR" dirty="0" err="1" smtClean="0"/>
              <a:t>fluorecente</a:t>
            </a:r>
            <a:r>
              <a:rPr lang="pt-BR" dirty="0" smtClean="0"/>
              <a:t>).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157" y="1772816"/>
            <a:ext cx="3374947" cy="4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20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Röntgen</a:t>
            </a:r>
            <a:r>
              <a:rPr lang="pt-BR" dirty="0" smtClean="0"/>
              <a:t> </a:t>
            </a:r>
            <a:r>
              <a:rPr lang="pt-BR" dirty="0"/>
              <a:t>por </a:t>
            </a:r>
            <a:r>
              <a:rPr lang="pt-BR" dirty="0" err="1"/>
              <a:t>Röntgen</a:t>
            </a:r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3" t="16667" r="50000" b="30754"/>
          <a:stretch/>
        </p:blipFill>
        <p:spPr bwMode="auto">
          <a:xfrm>
            <a:off x="755576" y="1700807"/>
            <a:ext cx="5112568" cy="417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0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Röntgen</a:t>
            </a:r>
            <a:r>
              <a:rPr lang="pt-BR" dirty="0"/>
              <a:t> por </a:t>
            </a:r>
            <a:r>
              <a:rPr lang="pt-BR" dirty="0" err="1"/>
              <a:t>Röntgen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8" t="27579" r="44893" b="17063"/>
          <a:stretch/>
        </p:blipFill>
        <p:spPr bwMode="auto">
          <a:xfrm>
            <a:off x="683568" y="1772815"/>
            <a:ext cx="5312228" cy="404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8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Röntgen</a:t>
            </a:r>
            <a:r>
              <a:rPr lang="pt-BR" dirty="0"/>
              <a:t> por </a:t>
            </a:r>
            <a:r>
              <a:rPr lang="pt-BR" dirty="0" err="1"/>
              <a:t>Röntgen</a:t>
            </a:r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3" t="33135" r="50000" b="28373"/>
          <a:stretch/>
        </p:blipFill>
        <p:spPr bwMode="auto">
          <a:xfrm>
            <a:off x="1043608" y="2060848"/>
            <a:ext cx="5295048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85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476672"/>
            <a:ext cx="7467600" cy="1473027"/>
          </a:xfrm>
        </p:spPr>
        <p:txBody>
          <a:bodyPr/>
          <a:lstStyle/>
          <a:p>
            <a:r>
              <a:rPr lang="pt-BR" dirty="0" smtClean="0"/>
              <a:t>Radiografia da mão da Sra. Anna </a:t>
            </a:r>
            <a:r>
              <a:rPr lang="pt-BR" dirty="0" err="1" smtClean="0"/>
              <a:t>Bertha</a:t>
            </a:r>
            <a:r>
              <a:rPr lang="pt-BR" dirty="0" smtClean="0"/>
              <a:t> Ludwig, tirada 22/12/1895.</a:t>
            </a:r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080" y="1844823"/>
            <a:ext cx="3404064" cy="5004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 Repercussão!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6923112" cy="2332856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A descoberta rapidamente ganha os jornais;</a:t>
            </a:r>
          </a:p>
          <a:p>
            <a:pPr algn="just"/>
            <a:r>
              <a:rPr lang="pt-BR" dirty="0" err="1" smtClean="0"/>
              <a:t>Röntgen</a:t>
            </a:r>
            <a:r>
              <a:rPr lang="pt-BR" dirty="0" smtClean="0"/>
              <a:t> ganha o primeiro prêmio </a:t>
            </a:r>
            <a:r>
              <a:rPr lang="pt-BR" dirty="0" err="1" smtClean="0"/>
              <a:t>nobel</a:t>
            </a:r>
            <a:r>
              <a:rPr lang="pt-BR" dirty="0" smtClean="0"/>
              <a:t>, em 1901;</a:t>
            </a:r>
            <a:endParaRPr lang="pt-B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12" y="4498133"/>
            <a:ext cx="3078088" cy="235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395536" y="3789040"/>
            <a:ext cx="5544616" cy="26208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 smtClean="0"/>
              <a:t>Mas somente em 1912 a natureza dos raios X passa a ser entendida por meio de experimentos de difração.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855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6192688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 Problema da Descoberta por Acaso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584" y="2132856"/>
            <a:ext cx="5760640" cy="3528391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Muitas vezes a questão é reduzida e visões empírico-</a:t>
            </a:r>
            <a:r>
              <a:rPr lang="pt-BR" dirty="0" err="1" smtClean="0"/>
              <a:t>indutivistas</a:t>
            </a:r>
            <a:r>
              <a:rPr lang="pt-BR" dirty="0" smtClean="0"/>
              <a:t> da ciência.</a:t>
            </a:r>
          </a:p>
          <a:p>
            <a:pPr algn="just"/>
            <a:endParaRPr lang="pt-BR" dirty="0"/>
          </a:p>
          <a:p>
            <a:pPr algn="just"/>
            <a:endParaRPr lang="pt-BR" dirty="0" smtClean="0"/>
          </a:p>
          <a:p>
            <a:pPr marL="36576" indent="0" algn="r">
              <a:buNone/>
            </a:pPr>
            <a:r>
              <a:rPr lang="pt-BR" dirty="0" smtClean="0"/>
              <a:t>Francis Bacon =&gt;</a:t>
            </a:r>
            <a:endParaRPr lang="pt-BR" dirty="0"/>
          </a:p>
        </p:txBody>
      </p:sp>
      <p:sp>
        <p:nvSpPr>
          <p:cNvPr id="1026" name="AutoShape 2" descr="Resultado de imagem para Francis Ba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Resultado de imagem para Francis Ba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Picture 6" descr="http://upload.wikimedia.org/wikipedia/commons/thumb/1/11/Francis_Bacon,_Viscount_St_Alban_from_NPG_(2).jpg/250px-Francis_Bacon,_Viscount_St_Alban_from_NPG_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7548" y="3886199"/>
            <a:ext cx="2381250" cy="2971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00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Método Indutivo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628800"/>
            <a:ext cx="5904656" cy="4525963"/>
          </a:xfrm>
        </p:spPr>
        <p:txBody>
          <a:bodyPr/>
          <a:lstStyle/>
          <a:p>
            <a:pPr algn="just"/>
            <a:r>
              <a:rPr lang="pt-BR" dirty="0" smtClean="0"/>
              <a:t>Em linhas gerais, o que chamamos hoje de método científico se inspira no método indutivo;</a:t>
            </a:r>
          </a:p>
          <a:p>
            <a:pPr algn="just"/>
            <a:r>
              <a:rPr lang="pt-BR" dirty="0" smtClean="0"/>
              <a:t>Alguns autores importante nesta discussão são Francis Bacon (1561-1626) e John Stuart-Mill (1806-1873).</a:t>
            </a:r>
            <a:endParaRPr lang="pt-BR" dirty="0"/>
          </a:p>
        </p:txBody>
      </p:sp>
      <p:pic>
        <p:nvPicPr>
          <p:cNvPr id="17410" name="Picture 2" descr="http://cdn-0.constitution.org/img/john_stuart_mi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3501008"/>
            <a:ext cx="2274218" cy="3177947"/>
          </a:xfrm>
          <a:prstGeom prst="rect">
            <a:avLst/>
          </a:prstGeom>
          <a:noFill/>
        </p:spPr>
      </p:pic>
      <p:pic>
        <p:nvPicPr>
          <p:cNvPr id="17412" name="Picture 4" descr="http://images.fineartamerica.com/images-medium-large/sir-francis-bacon-1561-1626-grang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476672"/>
            <a:ext cx="2205445" cy="26642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Pressupostos </a:t>
            </a:r>
            <a:r>
              <a:rPr lang="pt-BR" dirty="0" err="1" smtClean="0"/>
              <a:t>Indutivistas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556792"/>
            <a:ext cx="7704856" cy="4968552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Há, em alguma medida, uma objetividade nas observações realizadas e as mesmas podem ser repetidas/reproduzidas;</a:t>
            </a:r>
          </a:p>
          <a:p>
            <a:pPr algn="just"/>
            <a:r>
              <a:rPr lang="pt-BR" dirty="0" smtClean="0"/>
              <a:t>É possível estabelecer bons procedimentos que delimitem a ocorrência ou não de fatos (isto é, é possível realizar uma experimentação devidamente controlada);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Pressupostos </a:t>
            </a:r>
            <a:r>
              <a:rPr lang="pt-BR" dirty="0" err="1" smtClean="0"/>
              <a:t>Indutivistas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2132856"/>
            <a:ext cx="6696744" cy="439248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É possível propor leis gerais a partir das observações e experimentações;</a:t>
            </a:r>
          </a:p>
          <a:p>
            <a:pPr algn="just"/>
            <a:r>
              <a:rPr lang="pt-BR" dirty="0" smtClean="0"/>
              <a:t>O método indutivo permite diferenciar a ciência da metafísica.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251520" y="678904"/>
            <a:ext cx="7499176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420624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76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56032" algn="l" rtl="0" eaLnBrk="1" latinLnBrk="0" hangingPunct="1">
              <a:spcBef>
                <a:spcPct val="20000"/>
              </a:spcBef>
              <a:buClr>
                <a:schemeClr val="accent2"/>
              </a:buClr>
              <a:buSzPct val="85000"/>
              <a:buFont typeface="Arial"/>
              <a:buChar char="○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37744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9047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Arial"/>
              <a:buChar char="-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indent="-274320" algn="just">
              <a:buFont typeface="Wingdings 2"/>
              <a:buChar char=""/>
              <a:defRPr/>
            </a:pPr>
            <a:r>
              <a:rPr lang="pt-BR" i="1" dirty="0" smtClean="0"/>
              <a:t>“De acordo com o Dr. </a:t>
            </a:r>
            <a:r>
              <a:rPr lang="pt-BR" i="1" dirty="0" err="1" smtClean="0"/>
              <a:t>Whewell</a:t>
            </a:r>
            <a:r>
              <a:rPr lang="pt-BR" i="1" dirty="0" smtClean="0"/>
              <a:t>, a concepção era algo acrescentado aos fatos. Ele expressa como se Kepler tivesse colocado alguma coisa nos fatos pela sua maneira de concebê-los. Mas Kepler não fez tal coisa. A elipse estava nos fatos antes que a reconhecesse (...) </a:t>
            </a:r>
            <a:r>
              <a:rPr lang="pt-BR" i="1" u="sng" dirty="0" smtClean="0"/>
              <a:t>Kepler não colocou o que concebera nos fatos, mas viu isso neles</a:t>
            </a:r>
            <a:r>
              <a:rPr lang="pt-BR" i="1" dirty="0" smtClean="0"/>
              <a:t>” </a:t>
            </a:r>
            <a:r>
              <a:rPr lang="pt-BR" dirty="0" smtClean="0"/>
              <a:t>(John Stuart Mill, </a:t>
            </a:r>
            <a:r>
              <a:rPr lang="pt-BR" i="1" dirty="0" smtClean="0"/>
              <a:t>Sistema de Lógica Dedutiva e Indutiva,</a:t>
            </a:r>
            <a:r>
              <a:rPr lang="pt-BR" dirty="0" smtClean="0"/>
              <a:t> 1843 , p.134)</a:t>
            </a:r>
            <a:endParaRPr lang="pt-BR" i="1" dirty="0" smtClean="0"/>
          </a:p>
          <a:p>
            <a:pPr marL="274320" indent="-274320">
              <a:buFont typeface="Wingdings 2"/>
              <a:buChar char=""/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52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Reorientação Epistemológica</a:t>
            </a:r>
            <a:endParaRPr lang="pt-BR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819600"/>
              </p:ext>
            </p:extLst>
          </p:nvPr>
        </p:nvGraphicFramePr>
        <p:xfrm>
          <a:off x="179512" y="1484784"/>
          <a:ext cx="8458200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506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060848"/>
            <a:ext cx="7470648" cy="2664296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Antes de abordar a história, um resumo do que conhecemos hoje sobre os Raios 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49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écnica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écnic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écnic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1117</TotalTime>
  <Words>624</Words>
  <Application>Microsoft Office PowerPoint</Application>
  <PresentationFormat>Apresentação na tela (4:3)</PresentationFormat>
  <Paragraphs>69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28" baseType="lpstr">
      <vt:lpstr>Técnica</vt:lpstr>
      <vt:lpstr>Os Raios X e as descobertas por Acaso</vt:lpstr>
      <vt:lpstr>Questão de Partida</vt:lpstr>
      <vt:lpstr>O Problema da Descoberta por Acaso</vt:lpstr>
      <vt:lpstr>O Método Indutivo</vt:lpstr>
      <vt:lpstr>Pressupostos Indutivistas</vt:lpstr>
      <vt:lpstr>Pressupostos Indutivistas</vt:lpstr>
      <vt:lpstr>Apresentação do PowerPoint</vt:lpstr>
      <vt:lpstr>Reorientação Epistemológica</vt:lpstr>
      <vt:lpstr>Antes de abordar a história, um resumo do que conhecemos hoje sobre os Raios X</vt:lpstr>
      <vt:lpstr>Os Raios X (Hoje)</vt:lpstr>
      <vt:lpstr>Os Raios X (Hoje)</vt:lpstr>
      <vt:lpstr>OS Raios X (Hoje)</vt:lpstr>
      <vt:lpstr>OS Raios X (Hoje)</vt:lpstr>
      <vt:lpstr>Os Raios X (Hoje)</vt:lpstr>
      <vt:lpstr>Agora, A História!</vt:lpstr>
      <vt:lpstr>A Física no Final do Século XIX</vt:lpstr>
      <vt:lpstr>A Física no Final do Século XIX</vt:lpstr>
      <vt:lpstr>A Descoberta dos Raios X: Antecedentes</vt:lpstr>
      <vt:lpstr>Apresentação do PowerPoint</vt:lpstr>
      <vt:lpstr>A Descoberta dos Raios X: Antecedentes</vt:lpstr>
      <vt:lpstr>Apresentação do PowerPoint</vt:lpstr>
      <vt:lpstr>A Descoberta dos Raios X</vt:lpstr>
      <vt:lpstr>Röntgen por Röntgen</vt:lpstr>
      <vt:lpstr>Röntgen por Röntgen</vt:lpstr>
      <vt:lpstr>Röntgen por Röntgen</vt:lpstr>
      <vt:lpstr>Apresentação do PowerPoint</vt:lpstr>
      <vt:lpstr>A Repercussão!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Métodos científicos</dc:title>
  <dc:creator>Usuario</dc:creator>
  <cp:lastModifiedBy>profis</cp:lastModifiedBy>
  <cp:revision>44</cp:revision>
  <dcterms:created xsi:type="dcterms:W3CDTF">2015-03-05T18:39:59Z</dcterms:created>
  <dcterms:modified xsi:type="dcterms:W3CDTF">2019-08-13T23:50:01Z</dcterms:modified>
</cp:coreProperties>
</file>